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DF95C-4640-49F9-BFCF-2752C6B96CD0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5B8BD-7D2E-4AFF-BBCA-21BBA1F3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7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5B8BD-7D2E-4AFF-BBCA-21BBA1F3A0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4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05C-A508-4C10-B201-07279EF1A04D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83D0-6FE2-489F-BC1A-EB5804A4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9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05C-A508-4C10-B201-07279EF1A04D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83D0-6FE2-489F-BC1A-EB5804A4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05C-A508-4C10-B201-07279EF1A04D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83D0-6FE2-489F-BC1A-EB5804A4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05C-A508-4C10-B201-07279EF1A04D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83D0-6FE2-489F-BC1A-EB5804A4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6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05C-A508-4C10-B201-07279EF1A04D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83D0-6FE2-489F-BC1A-EB5804A4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2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05C-A508-4C10-B201-07279EF1A04D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83D0-6FE2-489F-BC1A-EB5804A4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2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05C-A508-4C10-B201-07279EF1A04D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83D0-6FE2-489F-BC1A-EB5804A4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9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05C-A508-4C10-B201-07279EF1A04D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83D0-6FE2-489F-BC1A-EB5804A4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05C-A508-4C10-B201-07279EF1A04D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83D0-6FE2-489F-BC1A-EB5804A4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0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05C-A508-4C10-B201-07279EF1A04D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83D0-6FE2-489F-BC1A-EB5804A4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5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05C-A508-4C10-B201-07279EF1A04D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83D0-6FE2-489F-BC1A-EB5804A4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9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A05C-A508-4C10-B201-07279EF1A04D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283D0-6FE2-489F-BC1A-EB5804A4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2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Initiating a New Division or Subdivision Area: Notices, Statutory Deadlines, and Consequences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/>
          <a:lstStyle/>
          <a:p>
            <a:r>
              <a:rPr lang="en-US" dirty="0" smtClean="0"/>
              <a:t>Ben J. Jensen</a:t>
            </a:r>
          </a:p>
          <a:p>
            <a:r>
              <a:rPr lang="en-US" dirty="0" smtClean="0"/>
              <a:t>Assistant Attorney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Unclaimed Rights (LUR)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Which water rights go on the LUR?</a:t>
            </a:r>
          </a:p>
          <a:p>
            <a:pPr lvl="1"/>
            <a:r>
              <a:rPr lang="en-US" dirty="0" smtClean="0"/>
              <a:t>Each water right of record where no claim was filed¹</a:t>
            </a:r>
          </a:p>
          <a:p>
            <a:r>
              <a:rPr lang="en-US" dirty="0" smtClean="0"/>
              <a:t>Who gets notice?</a:t>
            </a:r>
          </a:p>
          <a:p>
            <a:pPr lvl="1"/>
            <a:r>
              <a:rPr lang="en-US" dirty="0" smtClean="0"/>
              <a:t>Served on each potential claimant that was served with a summons²</a:t>
            </a:r>
          </a:p>
          <a:p>
            <a:r>
              <a:rPr lang="en-US" dirty="0" smtClean="0"/>
              <a:t>Claimant obligation</a:t>
            </a:r>
          </a:p>
          <a:p>
            <a:pPr lvl="1"/>
            <a:r>
              <a:rPr lang="en-US" dirty="0" smtClean="0"/>
              <a:t>Required to file an objection within 90 days along with a statement of claim³</a:t>
            </a:r>
          </a:p>
          <a:p>
            <a:r>
              <a:rPr lang="en-US" dirty="0" smtClean="0"/>
              <a:t>Consequence⁴ </a:t>
            </a:r>
          </a:p>
          <a:p>
            <a:pPr lvl="1"/>
            <a:r>
              <a:rPr lang="en-US" dirty="0" smtClean="0"/>
              <a:t>If no objection = abandonment</a:t>
            </a:r>
          </a:p>
          <a:p>
            <a:r>
              <a:rPr lang="en-US" dirty="0" smtClean="0"/>
              <a:t>Public meeting⁵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380672"/>
            <a:ext cx="28300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¹ Utah Code § 73-4-9.5(1)(a)</a:t>
            </a:r>
          </a:p>
          <a:p>
            <a:r>
              <a:rPr lang="en-US" dirty="0" smtClean="0"/>
              <a:t>² Utah Code § 73-4-9.5(1)(b)</a:t>
            </a:r>
          </a:p>
          <a:p>
            <a:r>
              <a:rPr lang="en-US" dirty="0" smtClean="0"/>
              <a:t>³ Utah Code § 73-4-9.5(2)</a:t>
            </a:r>
          </a:p>
          <a:p>
            <a:r>
              <a:rPr lang="en-US" dirty="0" smtClean="0"/>
              <a:t>⁴ Utah Code § 73-4-9.5(4)</a:t>
            </a:r>
          </a:p>
          <a:p>
            <a:r>
              <a:rPr lang="en-US" dirty="0" smtClean="0"/>
              <a:t>⁵ Utah Code § 73-4-9.5(1)(c)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List of Unclaimed Rights: Objections and Decree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Limited scope of objections</a:t>
            </a:r>
          </a:p>
          <a:p>
            <a:pPr lvl="1"/>
            <a:r>
              <a:rPr lang="en-US" dirty="0" smtClean="0"/>
              <a:t>Reasons for not filing a timely statement of claim¹</a:t>
            </a:r>
          </a:p>
          <a:p>
            <a:pPr lvl="2"/>
            <a:r>
              <a:rPr lang="en-US" dirty="0" smtClean="0"/>
              <a:t>Circumstances beyond the claimant’s control</a:t>
            </a:r>
          </a:p>
          <a:p>
            <a:pPr lvl="2"/>
            <a:r>
              <a:rPr lang="en-US" dirty="0" smtClean="0"/>
              <a:t>Mistake</a:t>
            </a:r>
          </a:p>
          <a:p>
            <a:pPr lvl="2"/>
            <a:r>
              <a:rPr lang="en-US" dirty="0" smtClean="0"/>
              <a:t>Any other reason justifying relief</a:t>
            </a:r>
          </a:p>
          <a:p>
            <a:r>
              <a:rPr lang="en-US" dirty="0" smtClean="0"/>
              <a:t>Decree following the resolution of objections²</a:t>
            </a:r>
          </a:p>
          <a:p>
            <a:pPr lvl="1"/>
            <a:r>
              <a:rPr lang="en-US" dirty="0" smtClean="0"/>
              <a:t>Adjudging the unclaimed rights abandoned</a:t>
            </a:r>
          </a:p>
          <a:p>
            <a:pPr lvl="1"/>
            <a:r>
              <a:rPr lang="en-US" dirty="0" smtClean="0"/>
              <a:t>Court may authorize the SE to reject further diligence and underground claims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399" y="5955268"/>
            <a:ext cx="2809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¹ Utah Code § 73-4-9.5(3)(b)</a:t>
            </a:r>
          </a:p>
          <a:p>
            <a:r>
              <a:rPr lang="en-US" dirty="0" smtClean="0"/>
              <a:t>² Utah Code § 73-4-9.5(5)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Adjudication Initiation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methods</a:t>
            </a:r>
          </a:p>
          <a:p>
            <a:pPr lvl="1"/>
            <a:r>
              <a:rPr lang="en-US" dirty="0" smtClean="0"/>
              <a:t>Petition from water users and SE investigation¹</a:t>
            </a:r>
          </a:p>
          <a:p>
            <a:pPr lvl="1"/>
            <a:r>
              <a:rPr lang="en-US" dirty="0" smtClean="0"/>
              <a:t>Converted case²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943600"/>
            <a:ext cx="3161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dirty="0" smtClean="0"/>
              <a:t>¹ </a:t>
            </a:r>
            <a:r>
              <a:rPr lang="en-US" dirty="0"/>
              <a:t>Utah Code § 73-4-1(1</a:t>
            </a:r>
            <a:r>
              <a:rPr lang="en-US" dirty="0" smtClean="0"/>
              <a:t>)(a)&amp;(b</a:t>
            </a:r>
            <a:r>
              <a:rPr lang="en-US" dirty="0"/>
              <a:t>)</a:t>
            </a:r>
          </a:p>
          <a:p>
            <a:r>
              <a:rPr lang="en-US" dirty="0"/>
              <a:t>² Utah Code </a:t>
            </a:r>
            <a:r>
              <a:rPr lang="en-US" dirty="0" smtClean="0"/>
              <a:t>§§ </a:t>
            </a:r>
            <a:r>
              <a:rPr lang="en-US" dirty="0"/>
              <a:t>73-4-1(1)(c</a:t>
            </a:r>
            <a:r>
              <a:rPr lang="en-US" dirty="0" smtClean="0"/>
              <a:t>), -18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Adjudication </a:t>
            </a:r>
            <a:r>
              <a:rPr lang="en-US" dirty="0"/>
              <a:t>F</a:t>
            </a:r>
            <a:r>
              <a:rPr lang="en-US" dirty="0" smtClean="0"/>
              <a:t>inal </a:t>
            </a:r>
            <a:r>
              <a:rPr lang="en-US" dirty="0"/>
              <a:t>D</a:t>
            </a:r>
            <a:r>
              <a:rPr lang="en-US" dirty="0" smtClean="0"/>
              <a:t>ecrees*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47800"/>
            <a:ext cx="3497335" cy="4525963"/>
          </a:xfrm>
        </p:spPr>
      </p:pic>
      <p:sp>
        <p:nvSpPr>
          <p:cNvPr id="3" name="TextBox 2"/>
          <p:cNvSpPr txBox="1"/>
          <p:nvPr/>
        </p:nvSpPr>
        <p:spPr>
          <a:xfrm>
            <a:off x="2133600" y="6249770"/>
            <a:ext cx="450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Pre-McCarran Amendment? Groundwater?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65" y="3124200"/>
            <a:ext cx="4800600" cy="3602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Divisions and Subdivisions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3200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2013 </a:t>
            </a:r>
            <a:r>
              <a:rPr lang="en-US" dirty="0"/>
              <a:t>s</a:t>
            </a:r>
            <a:r>
              <a:rPr lang="en-US" dirty="0" smtClean="0"/>
              <a:t>tatutory amendments</a:t>
            </a:r>
          </a:p>
          <a:p>
            <a:pPr marL="457200" lvl="1" indent="0">
              <a:buNone/>
            </a:pPr>
            <a:r>
              <a:rPr lang="en-US" dirty="0" smtClean="0"/>
              <a:t>“[T]he state engineer may divide the general adjudication area into divisions and subdivisions if the state engineer [] fulfills the requirements of this chapter individually for each division or subdivision . . .”</a:t>
            </a:r>
          </a:p>
          <a:p>
            <a:pPr marL="457200" lvl="1" indent="0">
              <a:buNone/>
            </a:pPr>
            <a:r>
              <a:rPr lang="en-US" dirty="0" smtClean="0"/>
              <a:t>Utah Code § 73-4-1(3)</a:t>
            </a:r>
          </a:p>
        </p:txBody>
      </p:sp>
    </p:spTree>
    <p:extLst>
      <p:ext uri="{BB962C8B-B14F-4D97-AF65-F5344CB8AC3E}">
        <p14:creationId xmlns:p14="http://schemas.microsoft.com/office/powerpoint/2010/main" val="16033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4200525" cy="3057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Newspaper commencement notice</a:t>
            </a:r>
          </a:p>
          <a:p>
            <a:r>
              <a:rPr lang="en-US" dirty="0" smtClean="0"/>
              <a:t>Search list</a:t>
            </a:r>
          </a:p>
          <a:p>
            <a:r>
              <a:rPr lang="en-US" dirty="0" smtClean="0"/>
              <a:t>Summons </a:t>
            </a:r>
          </a:p>
          <a:p>
            <a:r>
              <a:rPr lang="en-US" dirty="0" smtClean="0"/>
              <a:t>Public meeting</a:t>
            </a:r>
          </a:p>
          <a:p>
            <a:r>
              <a:rPr lang="en-US" dirty="0" smtClean="0"/>
              <a:t>Notice to submit claims</a:t>
            </a:r>
          </a:p>
          <a:p>
            <a:r>
              <a:rPr lang="en-US" dirty="0" smtClean="0"/>
              <a:t>List of unclaimed rights</a:t>
            </a:r>
          </a:p>
          <a:p>
            <a:r>
              <a:rPr lang="en-US" dirty="0" smtClean="0"/>
              <a:t>Blake Bingham will cover others…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Commencement Notice, Boundary, and </a:t>
            </a:r>
            <a:r>
              <a:rPr lang="en-US" dirty="0"/>
              <a:t>S</a:t>
            </a:r>
            <a:r>
              <a:rPr lang="en-US" dirty="0" smtClean="0"/>
              <a:t>earch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r>
              <a:rPr lang="en-US" dirty="0" smtClean="0"/>
              <a:t>Commencement Notice in the newspaper¹</a:t>
            </a:r>
          </a:p>
          <a:p>
            <a:pPr lvl="1"/>
            <a:r>
              <a:rPr lang="en-US" dirty="0" smtClean="0"/>
              <a:t>First designation of the division or subdivision</a:t>
            </a:r>
          </a:p>
          <a:p>
            <a:pPr lvl="1"/>
            <a:r>
              <a:rPr lang="en-US" dirty="0" smtClean="0"/>
              <a:t>Boundary description</a:t>
            </a:r>
          </a:p>
          <a:p>
            <a:r>
              <a:rPr lang="en-US" dirty="0" smtClean="0"/>
              <a:t>SE creates “search list” by examining records²</a:t>
            </a:r>
          </a:p>
          <a:p>
            <a:r>
              <a:rPr lang="en-US" dirty="0" smtClean="0"/>
              <a:t>Claimant obligations/statutory deadlines</a:t>
            </a:r>
          </a:p>
          <a:p>
            <a:pPr lvl="1"/>
            <a:r>
              <a:rPr lang="en-US" dirty="0" smtClean="0"/>
              <a:t>None yet 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715000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¹ Utah Code § 73-4-3(2)</a:t>
            </a:r>
          </a:p>
          <a:p>
            <a:r>
              <a:rPr lang="en-US" dirty="0" smtClean="0"/>
              <a:t>² Utah Code § 73-4-3(3)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800600"/>
            <a:ext cx="17145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84685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Summons and </a:t>
            </a:r>
            <a:r>
              <a:rPr lang="en-US" dirty="0"/>
              <a:t>P</a:t>
            </a:r>
            <a:r>
              <a:rPr lang="en-US" dirty="0" smtClean="0"/>
              <a:t>ublic </a:t>
            </a:r>
            <a:r>
              <a:rPr lang="en-US" dirty="0"/>
              <a:t>M</a:t>
            </a:r>
            <a:r>
              <a:rPr lang="en-US" dirty="0" smtClean="0"/>
              <a:t>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15" y="1143000"/>
            <a:ext cx="82296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Individual summons by mail¹</a:t>
            </a:r>
          </a:p>
          <a:p>
            <a:pPr lvl="1"/>
            <a:r>
              <a:rPr lang="en-US" dirty="0" smtClean="0"/>
              <a:t>Served on:</a:t>
            </a:r>
          </a:p>
          <a:p>
            <a:pPr lvl="2"/>
            <a:r>
              <a:rPr lang="en-US" dirty="0" smtClean="0"/>
              <a:t>All owners of record – the search list</a:t>
            </a:r>
          </a:p>
          <a:p>
            <a:pPr lvl="2"/>
            <a:r>
              <a:rPr lang="en-US" dirty="0" smtClean="0"/>
              <a:t>SE can identify potential claimants, where SE records are incomplete </a:t>
            </a:r>
          </a:p>
          <a:p>
            <a:r>
              <a:rPr lang="en-US" dirty="0" smtClean="0"/>
              <a:t>Summons by publication²</a:t>
            </a:r>
          </a:p>
          <a:p>
            <a:pPr lvl="1"/>
            <a:r>
              <a:rPr lang="en-US" dirty="0" smtClean="0"/>
              <a:t>SE </a:t>
            </a:r>
            <a:r>
              <a:rPr lang="en-US" dirty="0"/>
              <a:t>affidavit </a:t>
            </a:r>
            <a:r>
              <a:rPr lang="en-US" dirty="0" smtClean="0"/>
              <a:t>required</a:t>
            </a:r>
          </a:p>
          <a:p>
            <a:r>
              <a:rPr lang="en-US" dirty="0" smtClean="0"/>
              <a:t>Initial public </a:t>
            </a:r>
            <a:r>
              <a:rPr lang="en-US" dirty="0"/>
              <a:t>m</a:t>
            </a:r>
            <a:r>
              <a:rPr lang="en-US" dirty="0" smtClean="0"/>
              <a:t>eeting³</a:t>
            </a:r>
          </a:p>
          <a:p>
            <a:r>
              <a:rPr lang="en-US" dirty="0" smtClean="0"/>
              <a:t>Claimant obligations⁴  </a:t>
            </a:r>
          </a:p>
          <a:p>
            <a:pPr lvl="1"/>
            <a:r>
              <a:rPr lang="en-US" dirty="0" smtClean="0"/>
              <a:t>Address and ownership changes</a:t>
            </a:r>
          </a:p>
          <a:p>
            <a:pPr lvl="1"/>
            <a:r>
              <a:rPr lang="en-US" dirty="0" smtClean="0"/>
              <a:t>Follow court proceedings</a:t>
            </a:r>
          </a:p>
          <a:p>
            <a:r>
              <a:rPr lang="en-US" dirty="0" smtClean="0"/>
              <a:t>Statutory Deadlines</a:t>
            </a:r>
          </a:p>
          <a:p>
            <a:pPr lvl="1"/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436277"/>
            <a:ext cx="33477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¹ Utah Code §§ 73-4-3(4), -4(1)(a)</a:t>
            </a:r>
          </a:p>
          <a:p>
            <a:r>
              <a:rPr lang="en-US" dirty="0" smtClean="0"/>
              <a:t>² </a:t>
            </a:r>
            <a:r>
              <a:rPr lang="en-US" dirty="0"/>
              <a:t>Utah Code </a:t>
            </a:r>
            <a:r>
              <a:rPr lang="en-US" dirty="0" smtClean="0"/>
              <a:t>§ 73-4-4(1)(b)</a:t>
            </a:r>
          </a:p>
          <a:p>
            <a:r>
              <a:rPr lang="en-US" dirty="0" smtClean="0"/>
              <a:t>³ </a:t>
            </a:r>
            <a:r>
              <a:rPr lang="en-US" dirty="0"/>
              <a:t>Utah Code </a:t>
            </a:r>
            <a:r>
              <a:rPr lang="en-US" dirty="0" smtClean="0"/>
              <a:t>§ 73-4-3(7)</a:t>
            </a:r>
          </a:p>
          <a:p>
            <a:r>
              <a:rPr lang="en-US" dirty="0" smtClean="0"/>
              <a:t>⁴ Utah Code </a:t>
            </a:r>
            <a:r>
              <a:rPr lang="en-US" dirty="0"/>
              <a:t>§ 73-4-21(1)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90800"/>
            <a:ext cx="28575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73030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92" y="4138316"/>
            <a:ext cx="4095051" cy="2717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Notice to Submit </a:t>
            </a:r>
            <a:r>
              <a:rPr lang="en-US" dirty="0"/>
              <a:t>S</a:t>
            </a:r>
            <a:r>
              <a:rPr lang="en-US" dirty="0" smtClean="0"/>
              <a:t>tatement of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comes after the initial public meeting¹</a:t>
            </a:r>
          </a:p>
          <a:p>
            <a:r>
              <a:rPr lang="en-US" dirty="0" smtClean="0"/>
              <a:t>Claimant obligation and statutory </a:t>
            </a:r>
            <a:r>
              <a:rPr lang="en-US" dirty="0"/>
              <a:t>d</a:t>
            </a:r>
            <a:r>
              <a:rPr lang="en-US" dirty="0" smtClean="0"/>
              <a:t>eadline²</a:t>
            </a:r>
          </a:p>
          <a:p>
            <a:pPr lvl="1"/>
            <a:r>
              <a:rPr lang="en-US" dirty="0" smtClean="0"/>
              <a:t>Submit any statements of claim within 90 days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Extensions</a:t>
            </a:r>
            <a:endParaRPr lang="en-US" dirty="0"/>
          </a:p>
          <a:p>
            <a:r>
              <a:rPr lang="en-US" dirty="0" smtClean="0"/>
              <a:t>Prospective – SE can grant one 30 day ext.³</a:t>
            </a:r>
          </a:p>
          <a:p>
            <a:r>
              <a:rPr lang="en-US" dirty="0" smtClean="0"/>
              <a:t>Retroactive – Court may grant if they demonstrate due cause⁴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5655612"/>
            <a:ext cx="2623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¹ Utah Code § 73-4-3(8)(a)</a:t>
            </a:r>
          </a:p>
          <a:p>
            <a:r>
              <a:rPr lang="en-US" dirty="0" smtClean="0"/>
              <a:t>² Utah Code § 73-4-5 </a:t>
            </a:r>
          </a:p>
          <a:p>
            <a:r>
              <a:rPr lang="en-US" dirty="0" smtClean="0"/>
              <a:t>³ Utah Code § 73-4-10(2)</a:t>
            </a:r>
          </a:p>
          <a:p>
            <a:r>
              <a:rPr lang="en-US" dirty="0" smtClean="0"/>
              <a:t>⁴ Utah Code § 73-4-10(1)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6362700" cy="2847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4648200"/>
            <a:ext cx="2354131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8"/>
            <a:ext cx="8229600" cy="1143000"/>
          </a:xfrm>
        </p:spPr>
        <p:txBody>
          <a:bodyPr/>
          <a:lstStyle/>
          <a:p>
            <a:r>
              <a:rPr lang="en-US" dirty="0" smtClean="0"/>
              <a:t>Consequences of not filing a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Rights of record¹</a:t>
            </a:r>
          </a:p>
          <a:p>
            <a:pPr lvl="1"/>
            <a:r>
              <a:rPr lang="en-US" dirty="0" smtClean="0"/>
              <a:t>Evidence of an intent to abandon the right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Rights not of record²</a:t>
            </a:r>
          </a:p>
          <a:p>
            <a:pPr lvl="1"/>
            <a:r>
              <a:rPr lang="en-US" dirty="0" smtClean="0"/>
              <a:t>Barred at claim filing deadline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626" y="6211669"/>
            <a:ext cx="2371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¹ Utah Code § 73-4-9(1)</a:t>
            </a:r>
          </a:p>
          <a:p>
            <a:r>
              <a:rPr lang="en-US" dirty="0" smtClean="0"/>
              <a:t>² Utah Code § 73-4-9(2)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551</Words>
  <Application>Microsoft Office PowerPoint</Application>
  <PresentationFormat>On-screen Show (4:3)</PresentationFormat>
  <Paragraphs>100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Initiating a New Division or Subdivision Area: Notices, Statutory Deadlines, and Consequences</vt:lpstr>
      <vt:lpstr>General Adjudication Initiation  </vt:lpstr>
      <vt:lpstr>General Adjudication Final Decrees*</vt:lpstr>
      <vt:lpstr>Divisions and Subdivisions </vt:lpstr>
      <vt:lpstr>Steps</vt:lpstr>
      <vt:lpstr>Commencement Notice, Boundary, and Search List</vt:lpstr>
      <vt:lpstr>Summons and Public Meeting</vt:lpstr>
      <vt:lpstr>Notice to Submit Statement of Claim</vt:lpstr>
      <vt:lpstr>Consequences of not filing a claim</vt:lpstr>
      <vt:lpstr>List of Unclaimed Rights (LUR)</vt:lpstr>
      <vt:lpstr>The List of Unclaimed Rights: Objections and Decree </vt:lpstr>
      <vt:lpstr>Questions</vt:lpstr>
    </vt:vector>
  </TitlesOfParts>
  <Company>State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Initiating a New Division or Subdivision Area: Notices, Statutory Deadlines, and Consequences</dc:title>
  <dc:creator>Ben Jensen 2nd</dc:creator>
  <cp:lastModifiedBy>Ben Jensen 2nd</cp:lastModifiedBy>
  <cp:revision>68</cp:revision>
  <cp:lastPrinted>2017-03-13T15:21:13Z</cp:lastPrinted>
  <dcterms:created xsi:type="dcterms:W3CDTF">2017-02-06T19:48:17Z</dcterms:created>
  <dcterms:modified xsi:type="dcterms:W3CDTF">2017-03-16T17:22:10Z</dcterms:modified>
</cp:coreProperties>
</file>